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3" r:id="rId2"/>
    <p:sldId id="477" r:id="rId3"/>
    <p:sldId id="487" r:id="rId4"/>
    <p:sldId id="488" r:id="rId5"/>
    <p:sldId id="479" r:id="rId6"/>
    <p:sldId id="485" r:id="rId7"/>
    <p:sldId id="476" r:id="rId8"/>
    <p:sldId id="490" r:id="rId9"/>
    <p:sldId id="491" r:id="rId10"/>
    <p:sldId id="492" r:id="rId11"/>
  </p:sldIdLst>
  <p:sldSz cx="9144000" cy="6858000" type="screen4x3"/>
  <p:notesSz cx="6805613" cy="99441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Arial Unicode MS" panose="020B060402020202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F0EC"/>
    <a:srgbClr val="BC5908"/>
    <a:srgbClr val="008000"/>
    <a:srgbClr val="1E497C"/>
    <a:srgbClr val="3072C2"/>
    <a:srgbClr val="D56509"/>
    <a:srgbClr val="F4EFAE"/>
    <a:srgbClr val="F9F5A9"/>
    <a:srgbClr val="F6F072"/>
    <a:srgbClr val="D18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3604" autoAdjust="0"/>
  </p:normalViewPr>
  <p:slideViewPr>
    <p:cSldViewPr>
      <p:cViewPr varScale="1">
        <p:scale>
          <a:sx n="71" d="100"/>
          <a:sy n="71" d="100"/>
        </p:scale>
        <p:origin x="11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1820C-7888-422C-81CF-EC6B9EAADAF2}" type="doc">
      <dgm:prSet loTypeId="urn:microsoft.com/office/officeart/2005/8/layout/vList3" loCatId="list" qsTypeId="urn:microsoft.com/office/officeart/2005/8/quickstyle/3d3" qsCatId="3D" csTypeId="urn:microsoft.com/office/officeart/2005/8/colors/accent5_2" csCatId="accent5" phldr="1"/>
      <dgm:spPr/>
    </dgm:pt>
    <dgm:pt modelId="{01F7F733-4BD6-457D-88DE-946A001E77CE}">
      <dgm:prSet phldrT="[Текст]"/>
      <dgm:spPr/>
      <dgm:t>
        <a:bodyPr/>
        <a:lstStyle/>
        <a:p>
          <a:r>
            <a:rPr lang="ru-RU" dirty="0" smtClean="0"/>
            <a:t>Объединенный Общественный совет </a:t>
          </a:r>
          <a:endParaRPr lang="ru-RU" dirty="0"/>
        </a:p>
      </dgm:t>
    </dgm:pt>
    <dgm:pt modelId="{A29E4EB4-F7C8-4E7B-BF8B-D6F646D4BB1C}" type="parTrans" cxnId="{9E9944A8-D788-4EF5-B587-497B9480E557}">
      <dgm:prSet/>
      <dgm:spPr/>
      <dgm:t>
        <a:bodyPr/>
        <a:lstStyle/>
        <a:p>
          <a:endParaRPr lang="ru-RU"/>
        </a:p>
      </dgm:t>
    </dgm:pt>
    <dgm:pt modelId="{E3645F38-E6CE-4DB9-B957-5D464998C4F8}" type="sibTrans" cxnId="{9E9944A8-D788-4EF5-B587-497B9480E557}">
      <dgm:prSet/>
      <dgm:spPr/>
      <dgm:t>
        <a:bodyPr/>
        <a:lstStyle/>
        <a:p>
          <a:endParaRPr lang="ru-RU"/>
        </a:p>
      </dgm:t>
    </dgm:pt>
    <dgm:pt modelId="{C5D367B4-F611-45EB-B511-8EF387642008}">
      <dgm:prSet/>
      <dgm:spPr/>
      <dgm:t>
        <a:bodyPr/>
        <a:lstStyle/>
        <a:p>
          <a:r>
            <a:rPr lang="ru-RU" dirty="0" smtClean="0"/>
            <a:t>Региональный центр общественного контроля в сфере ЖКХ Мурманской области</a:t>
          </a:r>
          <a:endParaRPr lang="ru-RU" dirty="0"/>
        </a:p>
      </dgm:t>
    </dgm:pt>
    <dgm:pt modelId="{961ABB1F-6136-4A2F-B84B-8B3E41F7173E}" type="parTrans" cxnId="{28B72302-F7D6-41EA-B5DB-9ECB9EED2122}">
      <dgm:prSet/>
      <dgm:spPr/>
      <dgm:t>
        <a:bodyPr/>
        <a:lstStyle/>
        <a:p>
          <a:endParaRPr lang="ru-RU"/>
        </a:p>
      </dgm:t>
    </dgm:pt>
    <dgm:pt modelId="{5ECE97AC-C1A1-46CF-B153-8199EC3738BA}" type="sibTrans" cxnId="{28B72302-F7D6-41EA-B5DB-9ECB9EED2122}">
      <dgm:prSet/>
      <dgm:spPr/>
      <dgm:t>
        <a:bodyPr/>
        <a:lstStyle/>
        <a:p>
          <a:endParaRPr lang="ru-RU"/>
        </a:p>
      </dgm:t>
    </dgm:pt>
    <dgm:pt modelId="{96C27FE4-2844-4524-81C7-B78A410016D2}">
      <dgm:prSet/>
      <dgm:spPr/>
      <dgm:t>
        <a:bodyPr/>
        <a:lstStyle/>
        <a:p>
          <a:r>
            <a:rPr lang="ru-RU" dirty="0" err="1" smtClean="0"/>
            <a:t>НП</a:t>
          </a:r>
          <a:r>
            <a:rPr lang="ru-RU" dirty="0" smtClean="0"/>
            <a:t> «Национальный жилищный конгресс»</a:t>
          </a:r>
          <a:endParaRPr lang="ru-RU" dirty="0"/>
        </a:p>
      </dgm:t>
    </dgm:pt>
    <dgm:pt modelId="{E39EF848-B1EB-4C1E-B0AE-8946B44F172E}" type="parTrans" cxnId="{11CCD9F6-CF3B-4A93-A54D-E42224B4D0AA}">
      <dgm:prSet/>
      <dgm:spPr/>
      <dgm:t>
        <a:bodyPr/>
        <a:lstStyle/>
        <a:p>
          <a:endParaRPr lang="ru-RU"/>
        </a:p>
      </dgm:t>
    </dgm:pt>
    <dgm:pt modelId="{C19C47B7-B42B-45F2-9D45-835771DE7EFE}" type="sibTrans" cxnId="{11CCD9F6-CF3B-4A93-A54D-E42224B4D0AA}">
      <dgm:prSet/>
      <dgm:spPr/>
      <dgm:t>
        <a:bodyPr/>
        <a:lstStyle/>
        <a:p>
          <a:endParaRPr lang="ru-RU"/>
        </a:p>
      </dgm:t>
    </dgm:pt>
    <dgm:pt modelId="{13F2B702-1DBD-498F-9367-2A30563FFD98}" type="pres">
      <dgm:prSet presAssocID="{E811820C-7888-422C-81CF-EC6B9EAADAF2}" presName="linearFlow" presStyleCnt="0">
        <dgm:presLayoutVars>
          <dgm:dir/>
          <dgm:resizeHandles val="exact"/>
        </dgm:presLayoutVars>
      </dgm:prSet>
      <dgm:spPr/>
    </dgm:pt>
    <dgm:pt modelId="{E205683F-BF77-4B48-BED5-88E4EE69EDFA}" type="pres">
      <dgm:prSet presAssocID="{01F7F733-4BD6-457D-88DE-946A001E77CE}" presName="composite" presStyleCnt="0"/>
      <dgm:spPr/>
    </dgm:pt>
    <dgm:pt modelId="{3C42C7B0-04AA-4796-86C9-1C2B612833AF}" type="pres">
      <dgm:prSet presAssocID="{01F7F733-4BD6-457D-88DE-946A001E77CE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0C6730-F760-4304-AD27-0B5B6FF9AB8C}" type="pres">
      <dgm:prSet presAssocID="{01F7F733-4BD6-457D-88DE-946A001E77CE}" presName="txShp" presStyleLbl="node1" presStyleIdx="0" presStyleCnt="3" custLinFactNeighborX="-839" custLinFactNeighborY="-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CF817-2DC2-4AC5-93FD-ED4D9D58BE0C}" type="pres">
      <dgm:prSet presAssocID="{E3645F38-E6CE-4DB9-B957-5D464998C4F8}" presName="spacing" presStyleCnt="0"/>
      <dgm:spPr/>
    </dgm:pt>
    <dgm:pt modelId="{3490336D-11B5-4D72-A0B0-8711022F26DB}" type="pres">
      <dgm:prSet presAssocID="{C5D367B4-F611-45EB-B511-8EF387642008}" presName="composite" presStyleCnt="0"/>
      <dgm:spPr/>
    </dgm:pt>
    <dgm:pt modelId="{C61F7426-5758-49FF-8F7B-35F644F3A858}" type="pres">
      <dgm:prSet presAssocID="{C5D367B4-F611-45EB-B511-8EF387642008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F6FEFF-9E60-4397-B125-C597486625DC}" type="pres">
      <dgm:prSet presAssocID="{C5D367B4-F611-45EB-B511-8EF38764200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02065-57B4-45C2-90D7-CD3F0BF86260}" type="pres">
      <dgm:prSet presAssocID="{5ECE97AC-C1A1-46CF-B153-8199EC3738BA}" presName="spacing" presStyleCnt="0"/>
      <dgm:spPr/>
    </dgm:pt>
    <dgm:pt modelId="{06FA8EBA-D44A-414F-BCD0-DD0C4C32E963}" type="pres">
      <dgm:prSet presAssocID="{96C27FE4-2844-4524-81C7-B78A410016D2}" presName="composite" presStyleCnt="0"/>
      <dgm:spPr/>
    </dgm:pt>
    <dgm:pt modelId="{3E796BD1-FC25-4E93-952A-EDA00D143491}" type="pres">
      <dgm:prSet presAssocID="{96C27FE4-2844-4524-81C7-B78A410016D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8050547-CA7C-4FF3-9F6B-CFE693484004}" type="pres">
      <dgm:prSet presAssocID="{96C27FE4-2844-4524-81C7-B78A410016D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54B57-14DB-4227-9C30-16D08A206025}" type="presOf" srcId="{E811820C-7888-422C-81CF-EC6B9EAADAF2}" destId="{13F2B702-1DBD-498F-9367-2A30563FFD98}" srcOrd="0" destOrd="0" presId="urn:microsoft.com/office/officeart/2005/8/layout/vList3"/>
    <dgm:cxn modelId="{28B72302-F7D6-41EA-B5DB-9ECB9EED2122}" srcId="{E811820C-7888-422C-81CF-EC6B9EAADAF2}" destId="{C5D367B4-F611-45EB-B511-8EF387642008}" srcOrd="1" destOrd="0" parTransId="{961ABB1F-6136-4A2F-B84B-8B3E41F7173E}" sibTransId="{5ECE97AC-C1A1-46CF-B153-8199EC3738BA}"/>
    <dgm:cxn modelId="{D773C4A8-726B-49F5-813D-98110B46F57E}" type="presOf" srcId="{C5D367B4-F611-45EB-B511-8EF387642008}" destId="{B7F6FEFF-9E60-4397-B125-C597486625DC}" srcOrd="0" destOrd="0" presId="urn:microsoft.com/office/officeart/2005/8/layout/vList3"/>
    <dgm:cxn modelId="{11CCD9F6-CF3B-4A93-A54D-E42224B4D0AA}" srcId="{E811820C-7888-422C-81CF-EC6B9EAADAF2}" destId="{96C27FE4-2844-4524-81C7-B78A410016D2}" srcOrd="2" destOrd="0" parTransId="{E39EF848-B1EB-4C1E-B0AE-8946B44F172E}" sibTransId="{C19C47B7-B42B-45F2-9D45-835771DE7EFE}"/>
    <dgm:cxn modelId="{ECB23586-41F3-4AB3-B815-66FF7BF25ABF}" type="presOf" srcId="{96C27FE4-2844-4524-81C7-B78A410016D2}" destId="{E8050547-CA7C-4FF3-9F6B-CFE693484004}" srcOrd="0" destOrd="0" presId="urn:microsoft.com/office/officeart/2005/8/layout/vList3"/>
    <dgm:cxn modelId="{9E9944A8-D788-4EF5-B587-497B9480E557}" srcId="{E811820C-7888-422C-81CF-EC6B9EAADAF2}" destId="{01F7F733-4BD6-457D-88DE-946A001E77CE}" srcOrd="0" destOrd="0" parTransId="{A29E4EB4-F7C8-4E7B-BF8B-D6F646D4BB1C}" sibTransId="{E3645F38-E6CE-4DB9-B957-5D464998C4F8}"/>
    <dgm:cxn modelId="{57F9A655-343A-4495-96D8-CCE8368C2703}" type="presOf" srcId="{01F7F733-4BD6-457D-88DE-946A001E77CE}" destId="{230C6730-F760-4304-AD27-0B5B6FF9AB8C}" srcOrd="0" destOrd="0" presId="urn:microsoft.com/office/officeart/2005/8/layout/vList3"/>
    <dgm:cxn modelId="{4EB4A749-98E6-4745-8C9C-A281FC495F10}" type="presParOf" srcId="{13F2B702-1DBD-498F-9367-2A30563FFD98}" destId="{E205683F-BF77-4B48-BED5-88E4EE69EDFA}" srcOrd="0" destOrd="0" presId="urn:microsoft.com/office/officeart/2005/8/layout/vList3"/>
    <dgm:cxn modelId="{9272B7F5-5F8D-4EDA-9AA9-1A77272F1655}" type="presParOf" srcId="{E205683F-BF77-4B48-BED5-88E4EE69EDFA}" destId="{3C42C7B0-04AA-4796-86C9-1C2B612833AF}" srcOrd="0" destOrd="0" presId="urn:microsoft.com/office/officeart/2005/8/layout/vList3"/>
    <dgm:cxn modelId="{92D5F10F-BD57-43EE-8B45-7830D93FEF33}" type="presParOf" srcId="{E205683F-BF77-4B48-BED5-88E4EE69EDFA}" destId="{230C6730-F760-4304-AD27-0B5B6FF9AB8C}" srcOrd="1" destOrd="0" presId="urn:microsoft.com/office/officeart/2005/8/layout/vList3"/>
    <dgm:cxn modelId="{C233BC97-8AB5-4225-A0E9-E6F8B6F44562}" type="presParOf" srcId="{13F2B702-1DBD-498F-9367-2A30563FFD98}" destId="{49CCF817-2DC2-4AC5-93FD-ED4D9D58BE0C}" srcOrd="1" destOrd="0" presId="urn:microsoft.com/office/officeart/2005/8/layout/vList3"/>
    <dgm:cxn modelId="{4AE901E6-569D-4CB8-8892-B6FD67F937EF}" type="presParOf" srcId="{13F2B702-1DBD-498F-9367-2A30563FFD98}" destId="{3490336D-11B5-4D72-A0B0-8711022F26DB}" srcOrd="2" destOrd="0" presId="urn:microsoft.com/office/officeart/2005/8/layout/vList3"/>
    <dgm:cxn modelId="{09E5E224-E688-4809-89EF-3DE15070F019}" type="presParOf" srcId="{3490336D-11B5-4D72-A0B0-8711022F26DB}" destId="{C61F7426-5758-49FF-8F7B-35F644F3A858}" srcOrd="0" destOrd="0" presId="urn:microsoft.com/office/officeart/2005/8/layout/vList3"/>
    <dgm:cxn modelId="{D0471711-AEB2-4BA7-9159-E8F256E969FD}" type="presParOf" srcId="{3490336D-11B5-4D72-A0B0-8711022F26DB}" destId="{B7F6FEFF-9E60-4397-B125-C597486625DC}" srcOrd="1" destOrd="0" presId="urn:microsoft.com/office/officeart/2005/8/layout/vList3"/>
    <dgm:cxn modelId="{D0D28AA7-28C4-4D11-94E9-6A7829BD2034}" type="presParOf" srcId="{13F2B702-1DBD-498F-9367-2A30563FFD98}" destId="{4BF02065-57B4-45C2-90D7-CD3F0BF86260}" srcOrd="3" destOrd="0" presId="urn:microsoft.com/office/officeart/2005/8/layout/vList3"/>
    <dgm:cxn modelId="{E32BE8CE-69AC-4A35-973A-3C0F5C1F15C7}" type="presParOf" srcId="{13F2B702-1DBD-498F-9367-2A30563FFD98}" destId="{06FA8EBA-D44A-414F-BCD0-DD0C4C32E963}" srcOrd="4" destOrd="0" presId="urn:microsoft.com/office/officeart/2005/8/layout/vList3"/>
    <dgm:cxn modelId="{3FAF1C2F-E36F-4632-B15C-332FE3CB1A93}" type="presParOf" srcId="{06FA8EBA-D44A-414F-BCD0-DD0C4C32E963}" destId="{3E796BD1-FC25-4E93-952A-EDA00D143491}" srcOrd="0" destOrd="0" presId="urn:microsoft.com/office/officeart/2005/8/layout/vList3"/>
    <dgm:cxn modelId="{09FDDF54-5A06-4B37-B81B-FE0C802FF794}" type="presParOf" srcId="{06FA8EBA-D44A-414F-BCD0-DD0C4C32E963}" destId="{E8050547-CA7C-4FF3-9F6B-CFE6934840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6730-F760-4304-AD27-0B5B6FF9AB8C}">
      <dsp:nvSpPr>
        <dsp:cNvPr id="0" name=""/>
        <dsp:cNvSpPr/>
      </dsp:nvSpPr>
      <dsp:spPr>
        <a:xfrm rot="10800000">
          <a:off x="1656166" y="0"/>
          <a:ext cx="5502457" cy="12654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0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Объединенный Общественный совет </a:t>
          </a:r>
          <a:endParaRPr lang="ru-RU" sz="2500" kern="1200" dirty="0"/>
        </a:p>
      </dsp:txBody>
      <dsp:txXfrm rot="10800000">
        <a:off x="1972540" y="0"/>
        <a:ext cx="5186083" cy="1265498"/>
      </dsp:txXfrm>
    </dsp:sp>
    <dsp:sp modelId="{3C42C7B0-04AA-4796-86C9-1C2B612833AF}">
      <dsp:nvSpPr>
        <dsp:cNvPr id="0" name=""/>
        <dsp:cNvSpPr/>
      </dsp:nvSpPr>
      <dsp:spPr>
        <a:xfrm>
          <a:off x="1069582" y="132"/>
          <a:ext cx="1265498" cy="12654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F6FEFF-9E60-4397-B125-C597486625DC}">
      <dsp:nvSpPr>
        <dsp:cNvPr id="0" name=""/>
        <dsp:cNvSpPr/>
      </dsp:nvSpPr>
      <dsp:spPr>
        <a:xfrm rot="10800000">
          <a:off x="1702331" y="1643390"/>
          <a:ext cx="5502457" cy="12654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0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Региональный центр общественного контроля в сфере ЖКХ Мурманской области</a:t>
          </a:r>
          <a:endParaRPr lang="ru-RU" sz="2500" kern="1200" dirty="0"/>
        </a:p>
      </dsp:txBody>
      <dsp:txXfrm rot="10800000">
        <a:off x="2018705" y="1643390"/>
        <a:ext cx="5186083" cy="1265498"/>
      </dsp:txXfrm>
    </dsp:sp>
    <dsp:sp modelId="{C61F7426-5758-49FF-8F7B-35F644F3A858}">
      <dsp:nvSpPr>
        <dsp:cNvPr id="0" name=""/>
        <dsp:cNvSpPr/>
      </dsp:nvSpPr>
      <dsp:spPr>
        <a:xfrm>
          <a:off x="1069582" y="1643390"/>
          <a:ext cx="1265498" cy="12654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050547-CA7C-4FF3-9F6B-CFE693484004}">
      <dsp:nvSpPr>
        <dsp:cNvPr id="0" name=""/>
        <dsp:cNvSpPr/>
      </dsp:nvSpPr>
      <dsp:spPr>
        <a:xfrm rot="10800000">
          <a:off x="1702331" y="3286649"/>
          <a:ext cx="5502457" cy="12654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0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НП</a:t>
          </a:r>
          <a:r>
            <a:rPr lang="ru-RU" sz="2500" kern="1200" dirty="0" smtClean="0"/>
            <a:t> «Национальный жилищный конгресс»</a:t>
          </a:r>
          <a:endParaRPr lang="ru-RU" sz="2500" kern="1200" dirty="0"/>
        </a:p>
      </dsp:txBody>
      <dsp:txXfrm rot="10800000">
        <a:off x="2018705" y="3286649"/>
        <a:ext cx="5186083" cy="1265498"/>
      </dsp:txXfrm>
    </dsp:sp>
    <dsp:sp modelId="{3E796BD1-FC25-4E93-952A-EDA00D143491}">
      <dsp:nvSpPr>
        <dsp:cNvPr id="0" name=""/>
        <dsp:cNvSpPr/>
      </dsp:nvSpPr>
      <dsp:spPr>
        <a:xfrm>
          <a:off x="1069582" y="3286649"/>
          <a:ext cx="1265498" cy="12654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9099" cy="497207"/>
          </a:xfrm>
          <a:prstGeom prst="rect">
            <a:avLst/>
          </a:prstGeom>
        </p:spPr>
        <p:txBody>
          <a:bodyPr vert="horz" lIns="91591" tIns="45794" rIns="91591" bIns="45794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341" y="7"/>
            <a:ext cx="2950192" cy="497207"/>
          </a:xfrm>
          <a:prstGeom prst="rect">
            <a:avLst/>
          </a:prstGeom>
        </p:spPr>
        <p:txBody>
          <a:bodyPr vert="horz" lIns="91591" tIns="45794" rIns="91591" bIns="45794" rtlCol="0"/>
          <a:lstStyle>
            <a:lvl1pPr algn="r">
              <a:defRPr sz="1200"/>
            </a:lvl1pPr>
          </a:lstStyle>
          <a:p>
            <a:pPr>
              <a:defRPr/>
            </a:pPr>
            <a:fld id="{E1392984-8180-412A-BEA8-7FB8A5508403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44579"/>
            <a:ext cx="2949099" cy="497207"/>
          </a:xfrm>
          <a:prstGeom prst="rect">
            <a:avLst/>
          </a:prstGeom>
        </p:spPr>
        <p:txBody>
          <a:bodyPr vert="horz" lIns="91591" tIns="45794" rIns="91591" bIns="457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341" y="9444579"/>
            <a:ext cx="2950192" cy="497207"/>
          </a:xfrm>
          <a:prstGeom prst="rect">
            <a:avLst/>
          </a:prstGeom>
        </p:spPr>
        <p:txBody>
          <a:bodyPr vert="horz" lIns="91591" tIns="45794" rIns="91591" bIns="45794" rtlCol="0" anchor="b"/>
          <a:lstStyle>
            <a:lvl1pPr algn="r">
              <a:defRPr sz="1200"/>
            </a:lvl1pPr>
          </a:lstStyle>
          <a:p>
            <a:pPr>
              <a:defRPr/>
            </a:pPr>
            <a:fld id="{86D1D328-80E8-4729-B2EB-103E9968F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7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9099" cy="497207"/>
          </a:xfrm>
          <a:prstGeom prst="rect">
            <a:avLst/>
          </a:prstGeom>
        </p:spPr>
        <p:txBody>
          <a:bodyPr vert="horz" lIns="91585" tIns="45791" rIns="91585" bIns="457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41" y="7"/>
            <a:ext cx="2950192" cy="497207"/>
          </a:xfrm>
          <a:prstGeom prst="rect">
            <a:avLst/>
          </a:prstGeom>
        </p:spPr>
        <p:txBody>
          <a:bodyPr vert="horz" lIns="91585" tIns="45791" rIns="91585" bIns="457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E7229-4512-422B-8AFA-BB75D9259C67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1" rIns="91585" bIns="4579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52"/>
            <a:ext cx="5444490" cy="4474847"/>
          </a:xfrm>
          <a:prstGeom prst="rect">
            <a:avLst/>
          </a:prstGeom>
        </p:spPr>
        <p:txBody>
          <a:bodyPr vert="horz" lIns="91585" tIns="45791" rIns="91585" bIns="4579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44579"/>
            <a:ext cx="2949099" cy="497207"/>
          </a:xfrm>
          <a:prstGeom prst="rect">
            <a:avLst/>
          </a:prstGeom>
        </p:spPr>
        <p:txBody>
          <a:bodyPr vert="horz" lIns="91585" tIns="45791" rIns="91585" bIns="457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41" y="9444579"/>
            <a:ext cx="2950192" cy="497207"/>
          </a:xfrm>
          <a:prstGeom prst="rect">
            <a:avLst/>
          </a:prstGeom>
        </p:spPr>
        <p:txBody>
          <a:bodyPr vert="horz" lIns="91585" tIns="45791" rIns="91585" bIns="457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AE0FB4-ED68-4F2F-8963-3BBD79A4F8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918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Департамент экономического развития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С.Семенов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DFD2-73F1-4E15-B2A4-27269806BE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25" y="4721134"/>
            <a:ext cx="4990783" cy="447716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039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Департамент экономического развития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С.Семенов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DFD2-73F1-4E15-B2A4-27269806BE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25" y="4721134"/>
            <a:ext cx="4990783" cy="447716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366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7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9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5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7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7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70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0FB4-ED68-4F2F-8963-3BBD79A4F82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49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02C3-06CC-4401-9740-F7F50F6F7F7C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4882-77BD-401D-B87A-ED9F597A2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4A91-54B6-4AE1-818C-929A4B0C7B89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FA68-A3CE-4420-92B3-6FA3B2E99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2975-FF87-402F-832D-18781A6ADB8C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82C8-65DF-436A-A93C-8E4E85AC8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9F1A-58C0-489F-9EC7-C421EE7B5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335B-4E51-4B74-9015-470CAAA5E4A4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5F8F-D441-4675-9704-DBEDF44A63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969A-6F68-4876-8D56-70CDEDEA4872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2D00-B25A-4DF3-A61E-92CD414E5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24C6-0487-4AE2-8209-FC5603A87800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8527-3839-4C89-82C4-F2C39EE91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3883-24B3-49BD-9356-3F8862E8857D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D1A1-FDE4-42EA-8DFF-6EFA82685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52FD-AC46-4016-B1E2-4DF8797B304E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5EC9-2CC4-4962-B5EA-8E3268AF6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CCD-2FEF-46B8-AF3C-EF0488DA6E54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22CA-2E03-4049-96C4-30515B691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02D7-656F-431D-A18F-A4E82F831FA7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98C1-5EA0-4EE1-92E1-7C2B8B346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76CC-EA7B-4F39-9F1E-0911AA1AB207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C674-93E7-426B-B1E7-7F14E4A16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90B59-652C-4E4B-9F05-06E6C16204FE}" type="datetimeFigureOut">
              <a:rPr lang="ru-RU"/>
              <a:pPr>
                <a:defRPr/>
              </a:pPr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1A8B3-7252-4675-B327-126C40DDC8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6806"/>
            <a:ext cx="7920880" cy="461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-36512" y="116964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Опыт Государственной жилищной инспекции Мурманской области по осуществлению контроля за деятельностью регионального оператора и функционированием региональной системы капитального ремонта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dirty="0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685" y="5733256"/>
            <a:ext cx="47148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Начальник Государственной жилищной инспекции Мурманской области   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Кузнецова Алена Александровна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473620"/>
            <a:ext cx="2267744" cy="138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88224" y="836712"/>
            <a:ext cx="220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08 декабря 2015 года</a:t>
            </a:r>
          </a:p>
          <a:p>
            <a:pPr marL="342900" indent="-342900" eaLnBrk="0" hangingPunct="0"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г. Москва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28" y="5715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СОВЕТ ФЕДЕРАЦИИ ФЕДЕРАЛЬНОГО СОБРАНИЯ РОССИЙСКОЙ ФЕДЕРАЦИИ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6806"/>
            <a:ext cx="7920880" cy="461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dirty="0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685" y="5733256"/>
            <a:ext cx="47148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Начальник Государственной жилищной инспекции Мурманской области   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Кузнецова Алена Александровна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473620"/>
            <a:ext cx="2267744" cy="138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88224" y="836712"/>
            <a:ext cx="220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08 декабря 2015 года</a:t>
            </a:r>
          </a:p>
          <a:p>
            <a:pPr marL="342900" indent="-342900" eaLnBrk="0" hangingPunct="0"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г. Москва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28" y="5715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СОВЕТ ФЕДЕРАЦИИ ФЕДЕРАЛЬНОГО СОБРАНИЯ РОССИЙСКОЙ ФЕДЕРАЦИИ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57488" y="2912417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itchFamily="34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498343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КАПИТАЛЬНЫЙ РЕМОНТ МНОГОКВАРТИРНЫХ ДОМОВ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35496" y="1412776"/>
            <a:ext cx="9108504" cy="3096344"/>
            <a:chOff x="35496" y="2060848"/>
            <a:chExt cx="9108504" cy="309634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51520" y="2780928"/>
              <a:ext cx="0" cy="360040"/>
            </a:xfrm>
            <a:prstGeom prst="line">
              <a:avLst/>
            </a:prstGeom>
            <a:ln w="130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5496" y="2073042"/>
              <a:ext cx="115212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Декабрь 2012</a:t>
              </a:r>
              <a:endPara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3362706"/>
              <a:ext cx="144015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</a:rPr>
                <a:t>Дополнение ЖК РФ разделом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IX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627784" y="2708920"/>
              <a:ext cx="0" cy="360040"/>
            </a:xfrm>
            <a:prstGeom prst="line">
              <a:avLst/>
            </a:prstGeom>
            <a:ln w="130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79712" y="2072860"/>
              <a:ext cx="129700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Октябрь </a:t>
              </a:r>
              <a:r>
                <a:rPr lang="en-US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2013</a:t>
              </a:r>
              <a:endPara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5896" y="2060848"/>
              <a:ext cx="129700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Март </a:t>
              </a:r>
              <a:r>
                <a:rPr lang="en-US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3271" y="2060848"/>
              <a:ext cx="129700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Июнь </a:t>
              </a:r>
              <a:r>
                <a:rPr lang="en-US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4288" y="2060848"/>
              <a:ext cx="129700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Январь</a:t>
              </a:r>
            </a:p>
            <a:p>
              <a:pPr algn="ctr"/>
              <a:r>
                <a:rPr lang="en-US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83968" y="2708920"/>
              <a:ext cx="0" cy="360040"/>
            </a:xfrm>
            <a:prstGeom prst="line">
              <a:avLst/>
            </a:prstGeom>
            <a:ln w="130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72200" y="2708920"/>
              <a:ext cx="0" cy="360040"/>
            </a:xfrm>
            <a:prstGeom prst="line">
              <a:avLst/>
            </a:prstGeom>
            <a:ln w="130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812360" y="2708920"/>
              <a:ext cx="0" cy="360040"/>
            </a:xfrm>
            <a:prstGeom prst="line">
              <a:avLst/>
            </a:prstGeom>
            <a:ln w="130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 flipV="1">
              <a:off x="179512" y="3068960"/>
              <a:ext cx="8784976" cy="72008"/>
            </a:xfrm>
            <a:prstGeom prst="straightConnector1">
              <a:avLst/>
            </a:prstGeom>
            <a:ln w="120650">
              <a:solidFill>
                <a:schemeClr val="accent1">
                  <a:shade val="95000"/>
                  <a:satMod val="105000"/>
                </a:schemeClr>
              </a:solidFill>
              <a:headEnd w="lg" len="lg"/>
              <a:tailEnd type="triangle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763688" y="3356992"/>
              <a:ext cx="1728192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</a:rPr>
                <a:t>Приняты все необходимые НПА, создан региональный оператор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7904" y="3429000"/>
              <a:ext cx="165618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</a:rPr>
                <a:t>Утверждена региональная программа кап. ремонта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4089" y="3402866"/>
              <a:ext cx="2016223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</a:rPr>
                <a:t>Утвержден краткосрочный план реализации региональной программы кап. ремонта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329" y="3402866"/>
              <a:ext cx="1619671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</a:rPr>
                <a:t>Наступила обязанность по уплате взносов на капитальный ремонт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917361"/>
            <a:ext cx="2305790" cy="172934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85" y="4921614"/>
            <a:ext cx="2307600" cy="1728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1024" name="Рисунок 102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917600"/>
            <a:ext cx="2307600" cy="1728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1025" name="Рисунок 102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872912" y="4917361"/>
            <a:ext cx="2307600" cy="1728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4614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/>
              <a:t>СИСТЕМНЫЕ ПРОБЛЕМЫ ФУНКЦИОНИРОВАНИЯ РЕГИОНАЛЬНОЙ СИСТЕМЫ КАПИТАЛЬНОГО РЕМОНТА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1126485"/>
            <a:ext cx="80514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b="1" dirty="0">
                <a:solidFill>
                  <a:schemeClr val="accent1"/>
                </a:solidFill>
              </a:rPr>
              <a:t>Отсутствие базы данных собственников помещений многоквартирных </a:t>
            </a:r>
            <a:r>
              <a:rPr lang="ru-RU" b="1" dirty="0" smtClean="0">
                <a:solidFill>
                  <a:schemeClr val="accent1"/>
                </a:solidFill>
              </a:rPr>
              <a:t>домов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14392"/>
            <a:ext cx="467544" cy="8304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132856"/>
            <a:ext cx="7062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300 000 </a:t>
            </a:r>
            <a:r>
              <a:rPr lang="ru-RU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лицевых счетов                     </a:t>
            </a:r>
            <a:r>
              <a:rPr 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15 000 </a:t>
            </a:r>
            <a:r>
              <a:rPr lang="ru-RU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обращений граждан</a:t>
            </a:r>
            <a:endParaRPr lang="ru-RU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62454" y="2204864"/>
            <a:ext cx="969586" cy="26034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443961" y="2636912"/>
            <a:ext cx="6008359" cy="288032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3148226"/>
            <a:ext cx="53871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неверное указание Ф.И.О. собственника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2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неверное указание площади жилого помещения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4437112"/>
            <a:ext cx="909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Региональные </a:t>
            </a:r>
            <a:r>
              <a:rPr lang="ru-RU" b="1" dirty="0">
                <a:latin typeface="Times New Roman" panose="02020603050405020304" pitchFamily="18" charset="0"/>
              </a:rPr>
              <a:t>операторы не входят в перечень лиц, которым </a:t>
            </a:r>
            <a:r>
              <a:rPr lang="ru-RU" b="1" dirty="0" err="1">
                <a:latin typeface="Times New Roman" panose="02020603050405020304" pitchFamily="18" charset="0"/>
              </a:rPr>
              <a:t>Росреестр</a:t>
            </a:r>
            <a:r>
              <a:rPr lang="ru-RU" b="1" dirty="0">
                <a:latin typeface="Times New Roman" panose="02020603050405020304" pitchFamily="18" charset="0"/>
              </a:rPr>
              <a:t> обязан предоставлять информацию на безвозмездной </a:t>
            </a:r>
            <a:r>
              <a:rPr lang="ru-RU" b="1" dirty="0" smtClean="0">
                <a:latin typeface="Times New Roman" panose="02020603050405020304" pitchFamily="18" charset="0"/>
              </a:rPr>
              <a:t>основе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587977" y="4077072"/>
            <a:ext cx="6008359" cy="288032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73216"/>
            <a:ext cx="467544" cy="8304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968" y="5446965"/>
            <a:ext cx="80514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b="1" dirty="0">
                <a:solidFill>
                  <a:schemeClr val="accent1"/>
                </a:solidFill>
              </a:rPr>
              <a:t>Отсутствие </a:t>
            </a:r>
            <a:r>
              <a:rPr lang="ru-RU" b="1" dirty="0" smtClean="0">
                <a:solidFill>
                  <a:schemeClr val="accent1"/>
                </a:solidFill>
              </a:rPr>
              <a:t>заключенных с собственниками договоров о формировании фонда капитального ремонта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33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/>
              <a:t>СИСТЕМНЫЕ ПРОБЛЕМЫ ФУНКЦИОНИРОВАНИЯ РЕГИОНАЛЬНОЙ СИСТЕМЫ КАПИТАЛЬНОГО РЕМОНТА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1126485"/>
            <a:ext cx="8051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b="1" dirty="0" smtClean="0">
                <a:solidFill>
                  <a:schemeClr val="accent1"/>
                </a:solidFill>
              </a:rPr>
              <a:t>Срыв сроков открытия специальных счетов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14392"/>
            <a:ext cx="467544" cy="8304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674422" y="2376567"/>
            <a:ext cx="969586" cy="26034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646" y="1916832"/>
            <a:ext cx="28032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Отсутствие единых законодательно закрепленных «правил игры» для банков</a:t>
            </a:r>
            <a:endParaRPr lang="ru-RU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729839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единый пакет документов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упрощенные условия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открытия, ведения специальных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счетов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предельные тарифы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обслуживанию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специальных счетов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минимальные процентные ставки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остаткам на специальных счетах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775" y="4653136"/>
            <a:ext cx="84198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считаем целесообразным рассмотреть возможность на законодательном уровне закрепить предельно допустимую комиссию контрагентов за посреднические услуги при перечислении взносов на капитальный </a:t>
            </a:r>
            <a:r>
              <a:rPr lang="ru-RU" b="1" dirty="0">
                <a:solidFill>
                  <a:schemeClr val="accent1"/>
                </a:solidFill>
              </a:rPr>
              <a:t>ремонт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либо полностью возложить данные расходы на кредитные организации, аккумулирующие средства собственников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587977" y="4077072"/>
            <a:ext cx="6008359" cy="288032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23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РАБОТА С ОБЩЕСТВЕННЫМИ ОРГАНИЗАЦИЯМИ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2237762"/>
              </p:ext>
            </p:extLst>
          </p:nvPr>
        </p:nvGraphicFramePr>
        <p:xfrm>
          <a:off x="323528" y="908720"/>
          <a:ext cx="82743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587977" y="5517232"/>
            <a:ext cx="6008359" cy="288032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9492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«общего котла» на специальный счет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 с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лет до 6 месяцев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8"/>
            <a:ext cx="8001000" cy="6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ПОЛНОМОЧИЯ ГОСУДАРСТВЕННОЙ ЖИЛИЩНОЙ ИНСПЕКЦИИ МУРМАНСКОЙ ОБЛАСТИ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92696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92696"/>
            <a:ext cx="85156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задачи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контроль </a:t>
            </a:r>
            <a:r>
              <a:rPr lang="ru-RU" dirty="0"/>
              <a:t>за соответствием деятельности регионального оператора требованиям, установленным законодательством Российской Федерации и законодательством Мурманской области;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контроль </a:t>
            </a:r>
            <a:r>
              <a:rPr lang="ru-RU" dirty="0"/>
              <a:t>за формированием фондов капитального ремонта многоквартирных домов (всего 6311 МКД);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ведение </a:t>
            </a:r>
            <a:r>
              <a:rPr lang="ru-RU" dirty="0"/>
              <a:t>реестра уведомлений и реестра специальных счетов, указанных в статье 172 Жилищного кодекса Российской Федерации;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мониторинг </a:t>
            </a:r>
            <a:r>
              <a:rPr lang="ru-RU" dirty="0"/>
              <a:t>хода проведения капитального ремонта многоквартирных домов (в 2014 году - </a:t>
            </a:r>
            <a:r>
              <a:rPr lang="ru-RU" dirty="0" smtClean="0"/>
              <a:t>27 </a:t>
            </a:r>
            <a:r>
              <a:rPr lang="ru-RU" dirty="0"/>
              <a:t>МКД, в 2015 году – 243 МКД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06891" y="3789040"/>
            <a:ext cx="6008359" cy="288032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6801" y="4237345"/>
            <a:ext cx="85056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dirty="0"/>
              <a:t>В соответствии с изменениями, внесенными </a:t>
            </a:r>
            <a:r>
              <a:rPr lang="ru-RU" dirty="0" err="1" smtClean="0"/>
              <a:t>ЖК</a:t>
            </a:r>
            <a:r>
              <a:rPr lang="ru-RU" dirty="0" smtClean="0"/>
              <a:t> РФ, Инспекция обязана информировать </a:t>
            </a:r>
            <a:r>
              <a:rPr lang="ru-RU" dirty="0"/>
              <a:t>владельцев специальных счетов, если собираемость взносов на капитальный ремонт составляет </a:t>
            </a:r>
            <a:r>
              <a:rPr lang="ru-RU" b="1" dirty="0"/>
              <a:t>менее 50 % </a:t>
            </a:r>
            <a:r>
              <a:rPr lang="ru-RU" dirty="0"/>
              <a:t>(всего 168 специальных счетов), а в </a:t>
            </a:r>
            <a:r>
              <a:rPr lang="ru-RU" dirty="0" smtClean="0"/>
              <a:t>случае, </a:t>
            </a:r>
            <a:r>
              <a:rPr lang="ru-RU" dirty="0"/>
              <a:t>если работа с задолженностью владельцем специального счета не ведется, </a:t>
            </a:r>
            <a:r>
              <a:rPr lang="ru-RU" dirty="0" smtClean="0"/>
              <a:t>информировать орган </a:t>
            </a:r>
            <a:r>
              <a:rPr lang="ru-RU" dirty="0"/>
              <a:t>местного самоуправления о необходимости перевода фонда капитального ремонта такого многоквартирного дома </a:t>
            </a:r>
            <a:r>
              <a:rPr lang="ru-RU" b="1" dirty="0"/>
              <a:t>на счет регионального </a:t>
            </a:r>
            <a:r>
              <a:rPr lang="ru-RU" b="1" dirty="0" smtClean="0"/>
              <a:t>оператора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34037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7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КАПИТАЛЬНЫЙ РЕМОНТ МНОГОКВАРТИРНЫХ ДОМОВ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282" y="6286520"/>
            <a:ext cx="7858152" cy="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67933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07" y="937117"/>
            <a:ext cx="3333750" cy="23028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2" y="3673801"/>
            <a:ext cx="3039510" cy="2302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1988840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120912"/>
            <a:ext cx="19453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69" y="836712"/>
            <a:ext cx="30737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773529"/>
            <a:ext cx="29628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61583"/>
            <a:ext cx="8310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45085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Кировск, пр. Ленина, 7                                                    г. Оленегорск, ул. Бардина, 14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8"/>
            <a:ext cx="8001000" cy="6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КАПИТАЛЬНЫЙ РЕМОНТ МНОГОКВАРТИРНЫХ ДОМОВ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48680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92696"/>
            <a:ext cx="851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Актуальные вопросы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06891" y="3573016"/>
            <a:ext cx="6008359" cy="288032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6801" y="4073004"/>
            <a:ext cx="8505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ru-RU" b="1" dirty="0" smtClean="0">
                <a:solidFill>
                  <a:schemeClr val="tx2"/>
                </a:solidFill>
              </a:rPr>
              <a:t>Результаты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endParaRPr lang="ru-RU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Региональная программа капитального ремонта – 6311 </a:t>
            </a:r>
            <a:r>
              <a:rPr lang="ru-RU" dirty="0" smtClean="0"/>
              <a:t>МКД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Сводный краткосрочный план 2014 года – 27 МКД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/>
              <a:t>Сводный краткосрочный план </a:t>
            </a:r>
            <a:r>
              <a:rPr lang="ru-RU" dirty="0" smtClean="0"/>
              <a:t>2015 </a:t>
            </a:r>
            <a:r>
              <a:rPr lang="ru-RU" dirty="0"/>
              <a:t>года – </a:t>
            </a:r>
            <a:r>
              <a:rPr lang="ru-RU" dirty="0" smtClean="0"/>
              <a:t>243 МКД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Ремонт завершен в 95 МКД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Работы ведутся в 54 МКД</a:t>
            </a:r>
            <a:r>
              <a:rPr lang="en-US" dirty="0" smtClean="0"/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По оставшимся МКД до конца года будут заключены контракты, начнется выполнение работ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862747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несение изменений к краткосрочный план на основании решения собственников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285750" indent="-285750" algn="just">
              <a:lnSpc>
                <a:spcPct val="12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перенос работ на более поздний срок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285750" indent="-285750" algn="just">
              <a:lnSpc>
                <a:spcPct val="12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обследование жилищного фонда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285750" indent="-285750" algn="just">
              <a:lnSpc>
                <a:spcPct val="12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оставление «необоснованных» краткосрочных планов органами местного самоуправления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804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 txBox="1">
            <a:spLocks/>
          </p:cNvSpPr>
          <p:nvPr/>
        </p:nvSpPr>
        <p:spPr bwMode="auto">
          <a:xfrm>
            <a:off x="-38046" y="-3568"/>
            <a:ext cx="8001000" cy="6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ПЛАН-ГРАФИК КАПИТАЛЬНОГО РЕМОНТА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0030" y="-219076"/>
            <a:ext cx="2714625" cy="158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48680"/>
            <a:ext cx="771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245"/>
            <a:ext cx="9144000" cy="3818875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583579"/>
            <a:ext cx="2520280" cy="2016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83579"/>
            <a:ext cx="1512000" cy="2016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512000" y="4582800"/>
            <a:ext cx="1512000" cy="2016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4581352"/>
            <a:ext cx="2514600" cy="2016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668344" y="4583579"/>
            <a:ext cx="1512000" cy="2017278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41319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indent="450850">
          <a:defRPr sz="1400" dirty="0"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33689</TotalTime>
  <Words>561</Words>
  <Application>Microsoft Office PowerPoint</Application>
  <PresentationFormat>Экран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Century Gothic</vt:lpstr>
      <vt:lpstr>Arial Unicode MS</vt:lpstr>
      <vt:lpstr>Calibri</vt:lpstr>
      <vt:lpstr>Times New Roman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Базась Александра Юрьевна</dc:creator>
  <cp:lastModifiedBy>Юрченко А.А.</cp:lastModifiedBy>
  <cp:revision>1988</cp:revision>
  <cp:lastPrinted>2015-11-24T07:13:24Z</cp:lastPrinted>
  <dcterms:created xsi:type="dcterms:W3CDTF">2011-10-19T07:13:58Z</dcterms:created>
  <dcterms:modified xsi:type="dcterms:W3CDTF">2015-12-03T14:37:49Z</dcterms:modified>
</cp:coreProperties>
</file>